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3"/>
  </p:notesMasterIdLst>
  <p:sldIdLst>
    <p:sldId id="256" r:id="rId5"/>
    <p:sldId id="262" r:id="rId6"/>
    <p:sldId id="261" r:id="rId7"/>
    <p:sldId id="263" r:id="rId8"/>
    <p:sldId id="265" r:id="rId9"/>
    <p:sldId id="275" r:id="rId10"/>
    <p:sldId id="276" r:id="rId11"/>
    <p:sldId id="277" r:id="rId12"/>
    <p:sldId id="278" r:id="rId13"/>
    <p:sldId id="279" r:id="rId14"/>
    <p:sldId id="264" r:id="rId15"/>
    <p:sldId id="283" r:id="rId16"/>
    <p:sldId id="286" r:id="rId17"/>
    <p:sldId id="287" r:id="rId18"/>
    <p:sldId id="288" r:id="rId19"/>
    <p:sldId id="289" r:id="rId20"/>
    <p:sldId id="290" r:id="rId21"/>
    <p:sldId id="291" r:id="rId22"/>
    <p:sldId id="284" r:id="rId23"/>
    <p:sldId id="292" r:id="rId24"/>
    <p:sldId id="293" r:id="rId25"/>
    <p:sldId id="294" r:id="rId26"/>
    <p:sldId id="295" r:id="rId27"/>
    <p:sldId id="285" r:id="rId28"/>
    <p:sldId id="267" r:id="rId29"/>
    <p:sldId id="280" r:id="rId30"/>
    <p:sldId id="281" r:id="rId31"/>
    <p:sldId id="296" r:id="rId3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8FB837D-C827-4EFA-A057-4D05807E0F7C}" styleName="佈景主題樣式 1 - 輔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2" autoAdjust="0"/>
    <p:restoredTop sz="88966" autoAdjust="0"/>
  </p:normalViewPr>
  <p:slideViewPr>
    <p:cSldViewPr snapToGrid="0" snapToObjects="1">
      <p:cViewPr varScale="1">
        <p:scale>
          <a:sx n="69" d="100"/>
          <a:sy n="69" d="100"/>
        </p:scale>
        <p:origin x="74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4F1549-6F38-D343-87C6-75D729510865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3AE169-C667-AA40-99E3-C9A0A4937C99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81998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84196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286236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468385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854701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95177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561981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010790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78873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21119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21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300600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22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74107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290026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371027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24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380124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25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33808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26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2845475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27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9142731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28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796605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29532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62537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597104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761236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這樣的方法最明顯的缺點就是需要不斷的發送請求。</a:t>
            </a:r>
            <a:endParaRPr kumimoji="1" lang="zh-TW" altLang="en-US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通常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HTTP request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的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Header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是非常長的，為了傳輸一個很小的數據 需要付出巨大的代價，是很不合算的，占用了很多的頻寬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18D8EA-D0EF-A14D-8666-25FC4BDEEADA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372331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60780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3AE169-C667-AA40-99E3-C9A0A4937C99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85122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80874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3949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80738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85373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52745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24408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65670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1511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27777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65929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1031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8A1874-7871-934B-AEAA-412A607DA1AF}" type="datetimeFigureOut">
              <a:rPr kumimoji="1" lang="zh-TW" altLang="en-US" smtClean="0"/>
              <a:t>2017/4/29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E9F68-657C-D84A-9928-98EB3F50A978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424" y="5993356"/>
            <a:ext cx="2350576" cy="86464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4" y="5967621"/>
            <a:ext cx="1360325" cy="87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46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nodec4.azurewebsites.net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engWei1010/NodeJsClass4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3600" y="1980930"/>
            <a:ext cx="5384800" cy="34798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49350"/>
          </a:xfrm>
        </p:spPr>
        <p:txBody>
          <a:bodyPr/>
          <a:lstStyle/>
          <a:p>
            <a:r>
              <a:rPr kumimoji="1"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4/29</a:t>
            </a:r>
            <a:r>
              <a:rPr kumimoji="1"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 小遊戲</a:t>
            </a:r>
          </a:p>
        </p:txBody>
      </p:sp>
      <p:sp>
        <p:nvSpPr>
          <p:cNvPr id="10" name="矩形 9"/>
          <p:cNvSpPr/>
          <p:nvPr/>
        </p:nvSpPr>
        <p:spPr>
          <a:xfrm>
            <a:off x="0" y="5284922"/>
            <a:ext cx="12192000" cy="1591043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54231" y="5835489"/>
            <a:ext cx="11511915" cy="665716"/>
          </a:xfrm>
        </p:spPr>
        <p:txBody>
          <a:bodyPr>
            <a:normAutofit/>
          </a:bodyPr>
          <a:lstStyle/>
          <a:p>
            <a:r>
              <a:rPr kumimoji="1" lang="zh-TW" altLang="en-US" sz="2800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蔡臻平、鄭薇、盧俊言、王采楓、何天與、詹鈞婷</a:t>
            </a:r>
          </a:p>
        </p:txBody>
      </p:sp>
    </p:spTree>
    <p:extLst>
      <p:ext uri="{BB962C8B-B14F-4D97-AF65-F5344CB8AC3E}">
        <p14:creationId xmlns:p14="http://schemas.microsoft.com/office/powerpoint/2010/main" val="21354196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建立 </a:t>
            </a:r>
            <a:r>
              <a:rPr kumimoji="1" lang="en-US" altLang="zh-TW" dirty="0" err="1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WebSocket</a:t>
            </a:r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 連結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建立成功後狀態像是</a:t>
            </a:r>
            <a:r>
              <a:rPr lang="zh-TW" altLang="en-US" sz="3200" dirty="0">
                <a:solidFill>
                  <a:schemeClr val="accent2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客戶端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和</a:t>
            </a:r>
            <a:r>
              <a:rPr lang="zh-TW" altLang="en-US" sz="3200" dirty="0">
                <a:solidFill>
                  <a:schemeClr val="accent2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伺服器端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接通了電話，無論是誰有什麼信息想告訴對方，開口就好了</a:t>
            </a:r>
          </a:p>
        </p:txBody>
      </p:sp>
      <p:sp>
        <p:nvSpPr>
          <p:cNvPr id="4" name="橢圓 3"/>
          <p:cNvSpPr/>
          <p:nvPr/>
        </p:nvSpPr>
        <p:spPr>
          <a:xfrm>
            <a:off x="1527541" y="3934716"/>
            <a:ext cx="2196790" cy="2230244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>
                <a:solidFill>
                  <a:schemeClr val="tx1"/>
                </a:solidFill>
              </a:rPr>
              <a:t>Client</a:t>
            </a:r>
            <a:endParaRPr kumimoji="1" lang="zh-TW" altLang="en-US" sz="4000" dirty="0">
              <a:solidFill>
                <a:schemeClr val="tx1"/>
              </a:solidFill>
            </a:endParaRPr>
          </a:p>
        </p:txBody>
      </p:sp>
      <p:sp>
        <p:nvSpPr>
          <p:cNvPr id="5" name="橢圓 4"/>
          <p:cNvSpPr/>
          <p:nvPr/>
        </p:nvSpPr>
        <p:spPr>
          <a:xfrm>
            <a:off x="8260932" y="3934716"/>
            <a:ext cx="2196790" cy="2230244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4000" dirty="0">
                <a:solidFill>
                  <a:schemeClr val="tx1"/>
                </a:solidFill>
              </a:rPr>
              <a:t>Server</a:t>
            </a:r>
            <a:endParaRPr kumimoji="1" lang="zh-TW" altLang="en-US" sz="4000" dirty="0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91039" y="3233589"/>
            <a:ext cx="440992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(1)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第一次先發起普通</a:t>
            </a: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HTTP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請求</a:t>
            </a:r>
            <a:endParaRPr lang="en-US" altLang="zh-TW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algn="ctr"/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（像是撥打電話）</a:t>
            </a:r>
            <a:endParaRPr lang="zh-TW" altLang="en-US" sz="2400" dirty="0"/>
          </a:p>
        </p:txBody>
      </p:sp>
      <p:sp>
        <p:nvSpPr>
          <p:cNvPr id="7" name="向右箭號 6"/>
          <p:cNvSpPr/>
          <p:nvPr/>
        </p:nvSpPr>
        <p:spPr>
          <a:xfrm>
            <a:off x="3984171" y="4154267"/>
            <a:ext cx="4223657" cy="388257"/>
          </a:xfrm>
          <a:prstGeom prst="rightArrow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64143" y="5350373"/>
            <a:ext cx="326371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(2)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產生一條</a:t>
            </a:r>
            <a:r>
              <a:rPr lang="en-US" altLang="zh-TW" sz="2400" dirty="0">
                <a:latin typeface="Microsoft JhengHei" charset="-120"/>
                <a:ea typeface="Microsoft JhengHei" charset="-120"/>
                <a:cs typeface="Microsoft JhengHei" charset="-120"/>
              </a:rPr>
              <a:t>TCP</a:t>
            </a:r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通道，</a:t>
            </a:r>
            <a:endParaRPr lang="en-US" altLang="zh-TW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algn="ctr"/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開始可以雙向溝通</a:t>
            </a:r>
            <a:endParaRPr lang="en-US" altLang="zh-TW" sz="2400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pPr algn="ctr"/>
            <a:r>
              <a:rPr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（通電話中）</a:t>
            </a:r>
          </a:p>
        </p:txBody>
      </p:sp>
      <p:sp>
        <p:nvSpPr>
          <p:cNvPr id="9" name="左-右雙向箭號 8"/>
          <p:cNvSpPr/>
          <p:nvPr/>
        </p:nvSpPr>
        <p:spPr>
          <a:xfrm>
            <a:off x="3984171" y="4896043"/>
            <a:ext cx="4223657" cy="388257"/>
          </a:xfrm>
          <a:prstGeom prst="left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185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</a:t>
            </a: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第一位玩家必須由 </a:t>
            </a:r>
            <a:r>
              <a:rPr lang="en-US" altLang="zh-TW" sz="20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0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建立遊戲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來取得遊戲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，並讓自己加入。</a:t>
            </a:r>
          </a:p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第二位玩家則需要提供遊戲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來加入。</a:t>
            </a:r>
          </a:p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兩個人都加入後，伺服器會發送 </a:t>
            </a:r>
            <a:r>
              <a:rPr lang="en-US" altLang="zh-TW" sz="20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MATCH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 訊息給所有人。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t="420"/>
          <a:stretch/>
        </p:blipFill>
        <p:spPr>
          <a:xfrm>
            <a:off x="1558677" y="3425036"/>
            <a:ext cx="6379935" cy="3258791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659089" y="4869765"/>
            <a:ext cx="32608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圖中左、右方的文字都是 </a:t>
            </a:r>
            <a:r>
              <a:rPr lang="en-US" altLang="zh-TW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type</a:t>
            </a:r>
            <a:endParaRPr lang="zh-TW" altLang="en-US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形 7" descr="資訊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920763" y="4171235"/>
            <a:ext cx="567128" cy="56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244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3213681"/>
              </p:ext>
            </p:extLst>
          </p:nvPr>
        </p:nvGraphicFramePr>
        <p:xfrm>
          <a:off x="1714496" y="2199124"/>
          <a:ext cx="7908475" cy="3328510"/>
        </p:xfrm>
        <a:graphic>
          <a:graphicData uri="http://schemas.openxmlformats.org/drawingml/2006/table">
            <a:tbl>
              <a:tblPr/>
              <a:tblGrid>
                <a:gridCol w="24515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56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7642">
                <a:tc>
                  <a:txBody>
                    <a:bodyPr/>
                    <a:lstStyle/>
                    <a:p>
                      <a:pPr algn="l"/>
                      <a:r>
                        <a:rPr lang="zh-TW" altLang="en-US" b="1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檔案名稱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TW" altLang="en-US" b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說明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7742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app.js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程式進入點，開啟伺服器，</a:t>
                      </a:r>
                      <a:r>
                        <a:rPr lang="en-US" altLang="zh-TW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route</a:t>
                      </a:r>
                      <a:r>
                        <a:rPr lang="zh-TW" altLang="en-US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設定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7742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wsConnect.js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處理 </a:t>
                      </a:r>
                      <a:r>
                        <a:rPr lang="en-US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WebSocket</a:t>
                      </a:r>
                      <a:r>
                        <a:rPr lang="en-US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zh-TW" altLang="en-US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通訊（接收和傳送）</a:t>
                      </a:r>
                      <a:endParaRPr lang="en-US" altLang="zh-TW" dirty="0"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7742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gameManager.js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遊戲流程，建立遊戲房間，要求題目，評分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642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question.js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負責出題目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矩形 7"/>
          <p:cNvSpPr/>
          <p:nvPr/>
        </p:nvSpPr>
        <p:spPr>
          <a:xfrm>
            <a:off x="3711857" y="6036071"/>
            <a:ext cx="42290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一個 </a:t>
            </a:r>
            <a:r>
              <a:rPr lang="en-US" altLang="zh-TW" sz="2000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en-US" altLang="zh-TW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中呼叫另一個 </a:t>
            </a:r>
            <a:r>
              <a:rPr lang="en-US" altLang="zh-TW" sz="2000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js</a:t>
            </a:r>
            <a:r>
              <a:rPr lang="en-US" altLang="zh-TW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 </a:t>
            </a:r>
            <a:r>
              <a:rPr lang="en-US" altLang="zh-TW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Function</a:t>
            </a:r>
            <a:endParaRPr lang="zh-TW" altLang="en-US" sz="20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1" name="圖形 7" descr="資訊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44729" y="5952562"/>
            <a:ext cx="567128" cy="56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794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app.js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1. </a:t>
            </a:r>
            <a:r>
              <a:rPr lang="zh-TW" altLang="en-US" dirty="0"/>
              <a:t>伺服器接收到‘</a:t>
            </a:r>
            <a:r>
              <a:rPr lang="en-US" altLang="zh-TW" dirty="0"/>
              <a:t>message</a:t>
            </a:r>
            <a:r>
              <a:rPr lang="zh-TW" altLang="en-US" dirty="0"/>
              <a:t>’指令之後要做的事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66472" y="2609757"/>
            <a:ext cx="554119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"/>
              </a:rPr>
              <a:t>ws.on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'message',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function incoming(data) {</a:t>
            </a:r>
          </a:p>
          <a:p>
            <a:r>
              <a:rPr lang="en-US" altLang="zh-TW" dirty="0">
                <a:latin typeface=""/>
              </a:rPr>
              <a:t>        </a:t>
            </a:r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var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 </a:t>
            </a:r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msg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 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= { type: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null };</a:t>
            </a:r>
          </a:p>
          <a:p>
            <a:r>
              <a:rPr lang="en-US" altLang="zh-TW" dirty="0">
                <a:latin typeface=""/>
              </a:rPr>
              <a:t>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try {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dirty="0" err="1">
                <a:latin typeface=""/>
              </a:rPr>
              <a:t>msg</a:t>
            </a:r>
            <a:r>
              <a:rPr lang="en-US" altLang="zh-TW" dirty="0">
                <a:latin typeface=""/>
              </a:rPr>
              <a:t>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JSON.parse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(data);</a:t>
            </a:r>
          </a:p>
          <a:p>
            <a:r>
              <a:rPr lang="en-US" altLang="zh-TW" dirty="0">
                <a:latin typeface=""/>
              </a:rPr>
              <a:t>        }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catch (e) { }</a:t>
            </a:r>
          </a:p>
          <a:p>
            <a:r>
              <a:rPr lang="en-US" altLang="zh-TW" dirty="0">
                <a:latin typeface=""/>
              </a:rPr>
              <a:t>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if (</a:t>
            </a:r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msg.type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 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==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null) {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dirty="0" err="1">
                <a:latin typeface=""/>
              </a:rPr>
              <a:t>ws.close</a:t>
            </a:r>
            <a:r>
              <a:rPr lang="en-US" altLang="zh-TW" dirty="0">
                <a:latin typeface=""/>
              </a:rPr>
              <a:t>();</a:t>
            </a:r>
          </a:p>
          <a:p>
            <a:r>
              <a:rPr lang="zh-TW" altLang="en-US" dirty="0">
                <a:latin typeface=""/>
              </a:rPr>
              <a:t>        </a:t>
            </a:r>
            <a:r>
              <a:rPr lang="en-US" altLang="zh-TW" dirty="0">
                <a:latin typeface=""/>
              </a:rPr>
              <a:t>}</a:t>
            </a:r>
          </a:p>
          <a:p>
            <a:r>
              <a:rPr lang="en-US" altLang="zh-TW" dirty="0">
                <a:latin typeface=""/>
              </a:rPr>
              <a:t>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else {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dirty="0" err="1">
                <a:latin typeface=""/>
              </a:rPr>
              <a:t>wsc.route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ws</a:t>
            </a:r>
            <a:r>
              <a:rPr lang="en-US" altLang="zh-TW" dirty="0">
                <a:latin typeface=""/>
              </a:rPr>
              <a:t>, </a:t>
            </a:r>
            <a:r>
              <a:rPr lang="en-US" altLang="zh-TW" dirty="0" err="1">
                <a:latin typeface=""/>
              </a:rPr>
              <a:t>msg</a:t>
            </a:r>
            <a:r>
              <a:rPr lang="en-US" altLang="zh-TW" dirty="0">
                <a:latin typeface=""/>
              </a:rPr>
              <a:t>);</a:t>
            </a:r>
          </a:p>
          <a:p>
            <a:r>
              <a:rPr lang="zh-TW" altLang="en-US" dirty="0">
                <a:latin typeface=""/>
              </a:rPr>
              <a:t>        </a:t>
            </a:r>
            <a:r>
              <a:rPr lang="en-US" altLang="zh-TW" dirty="0">
                <a:latin typeface=""/>
              </a:rPr>
              <a:t>}</a:t>
            </a:r>
          </a:p>
          <a:p>
            <a:endParaRPr lang="zh-TW" altLang="en-US" dirty="0">
              <a:latin typeface=""/>
            </a:endParaRPr>
          </a:p>
          <a:p>
            <a:r>
              <a:rPr lang="zh-TW" altLang="en-US" dirty="0">
                <a:latin typeface=""/>
              </a:rPr>
              <a:t>    </a:t>
            </a:r>
            <a:r>
              <a:rPr lang="en-US" altLang="zh-TW" dirty="0">
                <a:latin typeface="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390679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Match_web.js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en-US" altLang="zh-TW" dirty="0"/>
              <a:t>//2. </a:t>
            </a:r>
            <a:r>
              <a:rPr lang="zh-TW" altLang="en-US" dirty="0"/>
              <a:t>連上 </a:t>
            </a:r>
            <a:r>
              <a:rPr lang="en-US" altLang="zh-TW" dirty="0" err="1"/>
              <a:t>WebSocket</a:t>
            </a:r>
            <a:r>
              <a:rPr lang="en-US" altLang="zh-TW" dirty="0"/>
              <a:t> </a:t>
            </a:r>
            <a:r>
              <a:rPr lang="zh-TW" altLang="en-US" dirty="0"/>
              <a:t>之後，去做檢查的動作</a:t>
            </a:r>
            <a:endParaRPr lang="en-US" altLang="zh-TW" dirty="0"/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191838" y="2554094"/>
            <a:ext cx="6096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b="1" dirty="0">
                <a:solidFill>
                  <a:srgbClr val="008000"/>
                </a:solidFill>
                <a:latin typeface=""/>
              </a:rPr>
              <a:t>switch (</a:t>
            </a:r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msg.type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) {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case </a:t>
            </a:r>
            <a:r>
              <a:rPr lang="en-US" altLang="zh-TW" b="1" dirty="0">
                <a:solidFill>
                  <a:srgbClr val="BA2121"/>
                </a:solidFill>
                <a:latin typeface=""/>
              </a:rPr>
              <a:t>"LOGIN"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: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dirty="0" err="1">
                <a:latin typeface=""/>
              </a:rPr>
              <a:t>loginStatus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msg</a:t>
            </a:r>
            <a:r>
              <a:rPr lang="en-US" altLang="zh-TW" dirty="0">
                <a:latin typeface=""/>
              </a:rPr>
              <a:t>);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break;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case </a:t>
            </a:r>
            <a:r>
              <a:rPr lang="en-US" altLang="zh-TW" b="1" dirty="0">
                <a:solidFill>
                  <a:srgbClr val="BA2121"/>
                </a:solidFill>
                <a:latin typeface=""/>
              </a:rPr>
              <a:t>"CREATE"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: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dirty="0" err="1">
                <a:latin typeface=""/>
              </a:rPr>
              <a:t>newgame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msg</a:t>
            </a:r>
            <a:r>
              <a:rPr lang="en-US" altLang="zh-TW" dirty="0">
                <a:latin typeface=""/>
              </a:rPr>
              <a:t>);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break;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case </a:t>
            </a:r>
            <a:r>
              <a:rPr lang="en-US" altLang="zh-TW" b="1" dirty="0">
                <a:solidFill>
                  <a:srgbClr val="BA2121"/>
                </a:solidFill>
                <a:latin typeface=""/>
              </a:rPr>
              <a:t>"JOIN"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: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dirty="0" err="1">
                <a:latin typeface=""/>
              </a:rPr>
              <a:t>checkJoin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msg</a:t>
            </a:r>
            <a:r>
              <a:rPr lang="en-US" altLang="zh-TW" dirty="0">
                <a:latin typeface=""/>
              </a:rPr>
              <a:t>);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break;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case </a:t>
            </a:r>
            <a:r>
              <a:rPr lang="en-US" altLang="zh-TW" b="1" dirty="0">
                <a:solidFill>
                  <a:srgbClr val="BA2121"/>
                </a:solidFill>
                <a:latin typeface=""/>
              </a:rPr>
              <a:t>"MATCH"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:</a:t>
            </a:r>
          </a:p>
          <a:p>
            <a:r>
              <a:rPr lang="en-US" altLang="zh-TW" dirty="0">
                <a:latin typeface=""/>
              </a:rPr>
              <a:t>                match(</a:t>
            </a:r>
            <a:r>
              <a:rPr lang="en-US" altLang="zh-TW" dirty="0" err="1">
                <a:latin typeface=""/>
              </a:rPr>
              <a:t>msg</a:t>
            </a:r>
            <a:r>
              <a:rPr lang="en-US" altLang="zh-TW" dirty="0">
                <a:latin typeface=""/>
              </a:rPr>
              <a:t>);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break;</a:t>
            </a:r>
          </a:p>
          <a:p>
            <a:r>
              <a:rPr lang="zh-TW" altLang="en-US" dirty="0">
                <a:latin typeface=""/>
              </a:rPr>
              <a:t>        </a:t>
            </a:r>
            <a:r>
              <a:rPr lang="en-US" altLang="zh-TW" dirty="0">
                <a:latin typeface="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44755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Match_web.js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3. </a:t>
            </a:r>
            <a:r>
              <a:rPr lang="zh-TW" altLang="en-US" dirty="0"/>
              <a:t>讓玩家加入遊戲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58939" y="2828836"/>
            <a:ext cx="63432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"/>
              </a:rPr>
              <a:t>self.sendJson</a:t>
            </a:r>
            <a:r>
              <a:rPr lang="en-US" altLang="zh-TW" dirty="0">
                <a:latin typeface=""/>
              </a:rPr>
              <a:t>(self.ws, {</a:t>
            </a:r>
          </a:p>
          <a:p>
            <a:r>
              <a:rPr lang="en-US" altLang="zh-TW" dirty="0">
                <a:latin typeface=""/>
              </a:rPr>
              <a:t>                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"JOIN",</a:t>
            </a:r>
          </a:p>
          <a:p>
            <a:r>
              <a:rPr lang="en-US" altLang="zh-TW" dirty="0">
                <a:latin typeface=""/>
              </a:rPr>
              <a:t>                game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getUrlParameter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(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"id")</a:t>
            </a:r>
          </a:p>
          <a:p>
            <a:r>
              <a:rPr lang="zh-TW" altLang="en-US" dirty="0">
                <a:latin typeface=""/>
              </a:rPr>
              <a:t>            </a:t>
            </a:r>
            <a:r>
              <a:rPr lang="en-US" altLang="zh-TW" dirty="0">
                <a:latin typeface="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2697679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wsConnect.js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4. </a:t>
            </a:r>
            <a:r>
              <a:rPr lang="zh-TW" altLang="en-US" dirty="0"/>
              <a:t>使用 </a:t>
            </a:r>
            <a:r>
              <a:rPr lang="en-US" altLang="zh-TW" dirty="0" err="1"/>
              <a:t>createNewGame</a:t>
            </a:r>
            <a:r>
              <a:rPr lang="en-US" altLang="zh-TW" dirty="0"/>
              <a:t>( )function</a:t>
            </a:r>
            <a:r>
              <a:rPr lang="zh-TW" altLang="en-US" dirty="0"/>
              <a:t>，來開一個新遊戲</a:t>
            </a:r>
            <a:endParaRPr lang="en-US" altLang="zh-TW" dirty="0"/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5. </a:t>
            </a:r>
            <a:r>
              <a:rPr lang="zh-TW" altLang="en-US" dirty="0"/>
              <a:t>利用</a:t>
            </a:r>
            <a:r>
              <a:rPr lang="en-US" altLang="zh-TW" dirty="0" err="1"/>
              <a:t>joinGame</a:t>
            </a:r>
            <a:r>
              <a:rPr lang="en-US" altLang="zh-TW" dirty="0"/>
              <a:t>()function</a:t>
            </a:r>
            <a:r>
              <a:rPr lang="zh-TW" altLang="en-US" dirty="0"/>
              <a:t>來加入遊戲</a:t>
            </a:r>
            <a:endParaRPr lang="en-US" altLang="zh-TW" dirty="0"/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23134" y="2595166"/>
            <a:ext cx="1051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"/>
              </a:rPr>
              <a:t>sendJson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ws</a:t>
            </a:r>
            <a:r>
              <a:rPr lang="en-US" altLang="zh-TW" dirty="0">
                <a:latin typeface=""/>
              </a:rPr>
              <a:t>, { 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msg.type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, status: 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'ok', id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gm.createNewGame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(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ws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), name: ws.session.name });</a:t>
            </a:r>
          </a:p>
        </p:txBody>
      </p:sp>
      <p:sp>
        <p:nvSpPr>
          <p:cNvPr id="6" name="矩形 5"/>
          <p:cNvSpPr/>
          <p:nvPr/>
        </p:nvSpPr>
        <p:spPr>
          <a:xfrm>
            <a:off x="1023134" y="4235201"/>
            <a:ext cx="83058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"/>
              </a:rPr>
              <a:t>gm.joinGame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ws</a:t>
            </a:r>
            <a:r>
              <a:rPr lang="en-US" altLang="zh-TW" dirty="0">
                <a:latin typeface=""/>
              </a:rPr>
              <a:t>, </a:t>
            </a:r>
            <a:r>
              <a:rPr lang="en-US" altLang="zh-TW" dirty="0" err="1">
                <a:latin typeface=""/>
              </a:rPr>
              <a:t>msg.game</a:t>
            </a:r>
            <a:r>
              <a:rPr lang="en-US" altLang="zh-TW" dirty="0">
                <a:latin typeface=""/>
              </a:rPr>
              <a:t>).then((d)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=&gt; {</a:t>
            </a:r>
          </a:p>
          <a:p>
            <a:r>
              <a:rPr lang="en-US" altLang="zh-TW" dirty="0">
                <a:latin typeface=""/>
              </a:rPr>
              <a:t>                    </a:t>
            </a:r>
            <a:r>
              <a:rPr lang="en-US" altLang="zh-TW" dirty="0" err="1">
                <a:latin typeface=""/>
              </a:rPr>
              <a:t>ws.session.game</a:t>
            </a:r>
            <a:r>
              <a:rPr lang="en-US" altLang="zh-TW" dirty="0">
                <a:latin typeface=""/>
              </a:rPr>
              <a:t>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msg.game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;</a:t>
            </a:r>
          </a:p>
          <a:p>
            <a:r>
              <a:rPr lang="en-US" altLang="zh-TW" dirty="0">
                <a:latin typeface=""/>
              </a:rPr>
              <a:t>                    </a:t>
            </a:r>
            <a:r>
              <a:rPr lang="en-US" altLang="zh-TW" dirty="0" err="1">
                <a:latin typeface=""/>
              </a:rPr>
              <a:t>sendJson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ws</a:t>
            </a:r>
            <a:r>
              <a:rPr lang="en-US" altLang="zh-TW" dirty="0">
                <a:latin typeface=""/>
              </a:rPr>
              <a:t>, { 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msg.type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, status: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d.status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, id: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msg.game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 });</a:t>
            </a:r>
          </a:p>
        </p:txBody>
      </p:sp>
    </p:spTree>
    <p:extLst>
      <p:ext uri="{BB962C8B-B14F-4D97-AF65-F5344CB8AC3E}">
        <p14:creationId xmlns:p14="http://schemas.microsoft.com/office/powerpoint/2010/main" val="16878414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wsConnect.js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6. </a:t>
            </a:r>
            <a:r>
              <a:rPr lang="zh-TW" altLang="en-US" dirty="0"/>
              <a:t>檢查 </a:t>
            </a:r>
            <a:r>
              <a:rPr lang="en-US" altLang="zh-TW" dirty="0" err="1"/>
              <a:t>todo</a:t>
            </a:r>
            <a:r>
              <a:rPr lang="en-US" altLang="zh-TW" dirty="0"/>
              <a:t> </a:t>
            </a:r>
            <a:r>
              <a:rPr lang="zh-TW" altLang="en-US" dirty="0"/>
              <a:t>變數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13077" y="2799709"/>
            <a:ext cx="867481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008000"/>
                </a:solidFill>
                <a:latin typeface=""/>
              </a:rPr>
              <a:t>if (</a:t>
            </a:r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d.todo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 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== </a:t>
            </a:r>
            <a:r>
              <a:rPr lang="en-US" altLang="zh-TW" b="1" dirty="0">
                <a:solidFill>
                  <a:srgbClr val="BA2121"/>
                </a:solidFill>
                <a:latin typeface=""/>
              </a:rPr>
              <a:t>'notify') {</a:t>
            </a:r>
          </a:p>
          <a:p>
            <a:r>
              <a:rPr lang="en-US" altLang="zh-TW" dirty="0">
                <a:latin typeface=""/>
              </a:rPr>
              <a:t>                        </a:t>
            </a:r>
            <a:r>
              <a:rPr lang="en-US" altLang="zh-TW" dirty="0" err="1">
                <a:latin typeface=""/>
              </a:rPr>
              <a:t>d.notify.forEach</a:t>
            </a:r>
            <a:r>
              <a:rPr lang="en-US" altLang="zh-TW" dirty="0">
                <a:latin typeface=""/>
              </a:rPr>
              <a:t>((</a:t>
            </a:r>
            <a:r>
              <a:rPr lang="en-US" altLang="zh-TW" dirty="0" err="1">
                <a:latin typeface=""/>
              </a:rPr>
              <a:t>wsToNotify</a:t>
            </a:r>
            <a:r>
              <a:rPr lang="en-US" altLang="zh-TW" dirty="0">
                <a:latin typeface=""/>
              </a:rPr>
              <a:t>)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=&gt; {</a:t>
            </a:r>
          </a:p>
          <a:p>
            <a:r>
              <a:rPr lang="en-US" altLang="zh-TW" dirty="0">
                <a:latin typeface=""/>
              </a:rPr>
              <a:t>                            </a:t>
            </a:r>
            <a:r>
              <a:rPr lang="en-US" altLang="zh-TW" dirty="0" err="1">
                <a:latin typeface=""/>
              </a:rPr>
              <a:t>sendJson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wsToNotify</a:t>
            </a:r>
            <a:r>
              <a:rPr lang="en-US" altLang="zh-TW" dirty="0">
                <a:latin typeface=""/>
              </a:rPr>
              <a:t>, { 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"MATCH", players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d.players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 });</a:t>
            </a:r>
          </a:p>
          <a:p>
            <a:r>
              <a:rPr lang="zh-TW" altLang="en-US" dirty="0">
                <a:latin typeface=""/>
              </a:rPr>
              <a:t>                        </a:t>
            </a:r>
            <a:r>
              <a:rPr lang="en-US" altLang="zh-TW" dirty="0">
                <a:latin typeface=""/>
              </a:rPr>
              <a:t>})</a:t>
            </a:r>
          </a:p>
          <a:p>
            <a:r>
              <a:rPr lang="zh-TW" altLang="en-US" dirty="0">
                <a:latin typeface=""/>
              </a:rPr>
              <a:t>                    </a:t>
            </a:r>
            <a:r>
              <a:rPr lang="en-US" altLang="zh-TW" dirty="0">
                <a:latin typeface=""/>
              </a:rPr>
              <a:t>}</a:t>
            </a:r>
          </a:p>
          <a:p>
            <a:r>
              <a:rPr lang="zh-TW" altLang="en-US" dirty="0">
                <a:latin typeface=""/>
              </a:rPr>
              <a:t>                </a:t>
            </a:r>
            <a:r>
              <a:rPr lang="en-US" altLang="zh-TW" dirty="0">
                <a:latin typeface="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607832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Match_web.js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949665" cy="369916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7. </a:t>
            </a:r>
            <a:r>
              <a:rPr lang="zh-TW" altLang="en-US" dirty="0"/>
              <a:t>把自己加入遊戲</a:t>
            </a:r>
            <a:endParaRPr lang="en-US" altLang="zh-TW" dirty="0"/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8. </a:t>
            </a:r>
            <a:r>
              <a:rPr lang="zh-TW" altLang="en-US" dirty="0"/>
              <a:t>如果加入失敗的話，延遲一秒後，執行自己創一個房間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787703" y="2602745"/>
            <a:ext cx="278429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"/>
              </a:rPr>
              <a:t>self.sendJson</a:t>
            </a:r>
            <a:r>
              <a:rPr lang="en-US" altLang="zh-TW" dirty="0">
                <a:latin typeface=""/>
              </a:rPr>
              <a:t>(self.ws, {</a:t>
            </a:r>
          </a:p>
          <a:p>
            <a:r>
              <a:rPr lang="en-US" altLang="zh-TW" dirty="0">
                <a:latin typeface=""/>
              </a:rPr>
              <a:t>                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"JOIN",</a:t>
            </a:r>
          </a:p>
          <a:p>
            <a:r>
              <a:rPr lang="en-US" altLang="zh-TW" dirty="0">
                <a:latin typeface=""/>
              </a:rPr>
              <a:t>                game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msg.id</a:t>
            </a:r>
          </a:p>
          <a:p>
            <a:r>
              <a:rPr lang="zh-TW" altLang="en-US" dirty="0">
                <a:latin typeface=""/>
              </a:rPr>
              <a:t>            </a:t>
            </a:r>
            <a:r>
              <a:rPr lang="en-US" altLang="zh-TW" dirty="0">
                <a:latin typeface=""/>
              </a:rPr>
              <a:t>});</a:t>
            </a:r>
          </a:p>
        </p:txBody>
      </p:sp>
      <p:sp>
        <p:nvSpPr>
          <p:cNvPr id="4" name="矩形 3"/>
          <p:cNvSpPr/>
          <p:nvPr/>
        </p:nvSpPr>
        <p:spPr>
          <a:xfrm>
            <a:off x="1787703" y="461120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err="1">
                <a:latin typeface=""/>
              </a:rPr>
              <a:t>setTimeout</a:t>
            </a:r>
            <a:r>
              <a:rPr lang="en-US" altLang="zh-TW" dirty="0">
                <a:latin typeface=""/>
              </a:rPr>
              <a:t>(()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=&gt;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self.sendJson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(self.ws, {</a:t>
            </a:r>
          </a:p>
          <a:p>
            <a:r>
              <a:rPr lang="en-US" altLang="zh-TW" dirty="0">
                <a:latin typeface=""/>
              </a:rPr>
              <a:t>                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"CREATE"</a:t>
            </a:r>
          </a:p>
          <a:p>
            <a:r>
              <a:rPr lang="zh-TW" altLang="en-US" dirty="0">
                <a:latin typeface=""/>
              </a:rPr>
              <a:t>            </a:t>
            </a:r>
            <a:r>
              <a:rPr lang="en-US" altLang="zh-TW" dirty="0">
                <a:latin typeface=""/>
              </a:rPr>
              <a:t>}),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1000);</a:t>
            </a:r>
          </a:p>
        </p:txBody>
      </p:sp>
    </p:spTree>
    <p:extLst>
      <p:ext uri="{BB962C8B-B14F-4D97-AF65-F5344CB8AC3E}">
        <p14:creationId xmlns:p14="http://schemas.microsoft.com/office/powerpoint/2010/main" val="18013408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4000" y="1814287"/>
            <a:ext cx="4865658" cy="4328668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06399" y="1846139"/>
            <a:ext cx="6371772" cy="4016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使用者加入後會傳送 </a:t>
            </a:r>
            <a:r>
              <a:rPr lang="en-US" altLang="zh-TW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INFO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要求取得遊戲資訊（兩位玩家的名稱和照片）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當兩位玩家都傳送要求後，伺服器會開始製作題目，製作完成時發送 </a:t>
            </a:r>
            <a:r>
              <a:rPr lang="en-US" altLang="zh-TW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COMPUTING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（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finish: true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）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接著前端必須發送 </a:t>
            </a:r>
            <a:r>
              <a:rPr lang="en-US" altLang="zh-TW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READY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要求（當使用者按下開始）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伺服器會發送 </a:t>
            </a:r>
            <a:r>
              <a:rPr lang="en-US" altLang="zh-TW" sz="20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START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訊息，五秒後會發送題目</a:t>
            </a:r>
          </a:p>
          <a:p>
            <a:pPr marL="342900" indent="-34290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伺服器發送題目，前端回傳答案，伺服器公布結果，重複執行值到沒有題目</a:t>
            </a:r>
          </a:p>
          <a:p>
            <a:pPr marL="342900" indent="-342900">
              <a:lnSpc>
                <a:spcPts val="3400"/>
              </a:lnSpc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結束遊戲</a:t>
            </a:r>
          </a:p>
        </p:txBody>
      </p:sp>
    </p:spTree>
    <p:extLst>
      <p:ext uri="{BB962C8B-B14F-4D97-AF65-F5344CB8AC3E}">
        <p14:creationId xmlns:p14="http://schemas.microsoft.com/office/powerpoint/2010/main" val="4088824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-1925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3" name="標題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Who are we ?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333684" y="4926860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蔡臻平</a:t>
            </a: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546" y="6130990"/>
            <a:ext cx="6720349" cy="504367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2627644" y="6183118"/>
            <a:ext cx="501150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200" dirty="0">
                <a:latin typeface="Microsoft JhengHei" charset="-120"/>
                <a:ea typeface="Microsoft JhengHei" charset="-120"/>
                <a:cs typeface="Microsoft JhengHei" charset="-120"/>
              </a:rPr>
              <a:t>Microsoft Student Partners in Taiwan</a:t>
            </a:r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547098"/>
            <a:ext cx="2098964" cy="2098964"/>
          </a:xfrm>
          <a:prstGeom prst="ellipse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574" y="2547098"/>
            <a:ext cx="2098800" cy="20988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84" y="2590813"/>
            <a:ext cx="2098800" cy="20988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5" name="文字方塊 14"/>
          <p:cNvSpPr txBox="1"/>
          <p:nvPr/>
        </p:nvSpPr>
        <p:spPr>
          <a:xfrm>
            <a:off x="4253345" y="4930661"/>
            <a:ext cx="1232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鄭薇</a:t>
            </a:r>
          </a:p>
        </p:txBody>
      </p:sp>
      <p:sp>
        <p:nvSpPr>
          <p:cNvPr id="17" name="文字方塊 16"/>
          <p:cNvSpPr txBox="1"/>
          <p:nvPr/>
        </p:nvSpPr>
        <p:spPr>
          <a:xfrm>
            <a:off x="6977706" y="4948636"/>
            <a:ext cx="1238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盧俊言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4994" y="2590813"/>
            <a:ext cx="2098800" cy="2098800"/>
          </a:xfrm>
          <a:prstGeom prst="ellipse">
            <a:avLst/>
          </a:prstGeom>
        </p:spPr>
      </p:pic>
      <p:sp>
        <p:nvSpPr>
          <p:cNvPr id="19" name="文字方塊 18"/>
          <p:cNvSpPr txBox="1"/>
          <p:nvPr/>
        </p:nvSpPr>
        <p:spPr>
          <a:xfrm>
            <a:off x="9555374" y="4926859"/>
            <a:ext cx="12380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2400" dirty="0">
                <a:latin typeface="Microsoft JhengHei" charset="-120"/>
                <a:ea typeface="Microsoft JhengHei" charset="-120"/>
                <a:cs typeface="Microsoft JhengHei" charset="-120"/>
              </a:rPr>
              <a:t>王采楓</a:t>
            </a:r>
          </a:p>
        </p:txBody>
      </p:sp>
    </p:spTree>
    <p:extLst>
      <p:ext uri="{BB962C8B-B14F-4D97-AF65-F5344CB8AC3E}">
        <p14:creationId xmlns:p14="http://schemas.microsoft.com/office/powerpoint/2010/main" val="19641295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wsConnect.js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10903857" cy="369916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 </a:t>
            </a:r>
            <a:r>
              <a:rPr lang="en-US" altLang="zh-TW" dirty="0"/>
              <a:t>9. </a:t>
            </a:r>
            <a:r>
              <a:rPr lang="zh-TW" altLang="en-US" dirty="0"/>
              <a:t>登入配對完成之後，前端會傳 </a:t>
            </a:r>
            <a:r>
              <a:rPr lang="en-US" altLang="zh-TW" dirty="0"/>
              <a:t>INFO </a:t>
            </a:r>
            <a:r>
              <a:rPr lang="zh-TW" altLang="en-US" dirty="0"/>
              <a:t>的訊息給伺服器， </a:t>
            </a:r>
            <a:endParaRPr lang="en-US" altLang="zh-TW" dirty="0"/>
          </a:p>
          <a:p>
            <a:pPr marL="0" indent="0">
              <a:buNone/>
            </a:pPr>
            <a:r>
              <a:rPr lang="en-US" altLang="zh-TW" dirty="0"/>
              <a:t>            </a:t>
            </a:r>
            <a:r>
              <a:rPr lang="zh-TW" altLang="en-US" dirty="0"/>
              <a:t>當兩個玩家都準備開始後，伺服器開始出題目</a:t>
            </a:r>
            <a:r>
              <a:rPr lang="en-US" altLang="zh-TW" dirty="0" err="1"/>
              <a:t>createQuestion</a:t>
            </a:r>
            <a:r>
              <a:rPr lang="en-US" altLang="zh-TW" dirty="0"/>
              <a:t>()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13989" y="3053138"/>
            <a:ext cx="779808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>
                <a:latin typeface=""/>
              </a:rPr>
              <a:t>gm.info(</a:t>
            </a:r>
            <a:r>
              <a:rPr lang="en-US" altLang="zh-TW" dirty="0" err="1">
                <a:latin typeface=""/>
              </a:rPr>
              <a:t>ws</a:t>
            </a:r>
            <a:r>
              <a:rPr lang="en-US" altLang="zh-TW" dirty="0">
                <a:latin typeface=""/>
              </a:rPr>
              <a:t>, </a:t>
            </a:r>
            <a:r>
              <a:rPr lang="en-US" altLang="zh-TW" dirty="0" err="1">
                <a:latin typeface=""/>
              </a:rPr>
              <a:t>msg.game</a:t>
            </a:r>
            <a:r>
              <a:rPr lang="en-US" altLang="zh-TW" dirty="0">
                <a:latin typeface=""/>
              </a:rPr>
              <a:t>).then((d)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=&gt; {</a:t>
            </a:r>
          </a:p>
          <a:p>
            <a:r>
              <a:rPr lang="en-US" altLang="zh-TW" dirty="0">
                <a:latin typeface=""/>
              </a:rPr>
              <a:t>                    </a:t>
            </a:r>
            <a:r>
              <a:rPr lang="en-US" altLang="zh-TW" dirty="0" err="1">
                <a:latin typeface=""/>
              </a:rPr>
              <a:t>d.data.type</a:t>
            </a:r>
            <a:r>
              <a:rPr lang="en-US" altLang="zh-TW" dirty="0">
                <a:latin typeface=""/>
              </a:rPr>
              <a:t>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msg.type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;</a:t>
            </a:r>
          </a:p>
          <a:p>
            <a:r>
              <a:rPr lang="en-US" altLang="zh-TW" dirty="0">
                <a:latin typeface=""/>
              </a:rPr>
              <a:t>                    </a:t>
            </a:r>
            <a:r>
              <a:rPr lang="en-US" altLang="zh-TW" dirty="0" err="1">
                <a:latin typeface=""/>
              </a:rPr>
              <a:t>ws.gameid</a:t>
            </a:r>
            <a:r>
              <a:rPr lang="en-US" altLang="zh-TW" dirty="0">
                <a:latin typeface=""/>
              </a:rPr>
              <a:t>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msg.game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;</a:t>
            </a:r>
          </a:p>
          <a:p>
            <a:r>
              <a:rPr lang="en-US" altLang="zh-TW" dirty="0">
                <a:latin typeface=""/>
              </a:rPr>
              <a:t>                    </a:t>
            </a:r>
            <a:r>
              <a:rPr lang="en-US" altLang="zh-TW" dirty="0" err="1">
                <a:latin typeface=""/>
              </a:rPr>
              <a:t>sendJson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ws</a:t>
            </a:r>
            <a:r>
              <a:rPr lang="en-US" altLang="zh-TW" dirty="0">
                <a:latin typeface=""/>
              </a:rPr>
              <a:t>, </a:t>
            </a:r>
            <a:r>
              <a:rPr lang="en-US" altLang="zh-TW" dirty="0" err="1">
                <a:latin typeface=""/>
              </a:rPr>
              <a:t>d.data</a:t>
            </a:r>
            <a:r>
              <a:rPr lang="en-US" altLang="zh-TW" dirty="0">
                <a:latin typeface=""/>
              </a:rPr>
              <a:t>);</a:t>
            </a:r>
          </a:p>
          <a:p>
            <a:r>
              <a:rPr lang="en-US" altLang="zh-TW" dirty="0">
                <a:latin typeface=""/>
              </a:rPr>
              <a:t>        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if (</a:t>
            </a:r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d.todo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 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== </a:t>
            </a:r>
            <a:r>
              <a:rPr lang="en-US" altLang="zh-TW" b="1" dirty="0">
                <a:solidFill>
                  <a:srgbClr val="BA2121"/>
                </a:solidFill>
                <a:latin typeface=""/>
              </a:rPr>
              <a:t>"notify") {</a:t>
            </a:r>
          </a:p>
          <a:p>
            <a:r>
              <a:rPr lang="en-US" altLang="zh-TW" dirty="0">
                <a:latin typeface=""/>
              </a:rPr>
              <a:t>                        </a:t>
            </a:r>
            <a:r>
              <a:rPr lang="en-US" altLang="zh-TW" dirty="0" err="1">
                <a:latin typeface=""/>
              </a:rPr>
              <a:t>sendJson</a:t>
            </a:r>
            <a:r>
              <a:rPr lang="en-US" altLang="zh-TW" dirty="0">
                <a:latin typeface=""/>
              </a:rPr>
              <a:t>(d.ws[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0], { type: 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"COMPUTING" });</a:t>
            </a:r>
          </a:p>
          <a:p>
            <a:r>
              <a:rPr lang="en-US" altLang="zh-TW" dirty="0">
                <a:latin typeface=""/>
              </a:rPr>
              <a:t>                        </a:t>
            </a:r>
            <a:r>
              <a:rPr lang="en-US" altLang="zh-TW" dirty="0" err="1">
                <a:latin typeface=""/>
              </a:rPr>
              <a:t>sendJson</a:t>
            </a:r>
            <a:r>
              <a:rPr lang="en-US" altLang="zh-TW" dirty="0">
                <a:latin typeface=""/>
              </a:rPr>
              <a:t>(d.ws[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1], { type: 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"COMPUTING" });</a:t>
            </a:r>
          </a:p>
          <a:p>
            <a:r>
              <a:rPr lang="en-US" altLang="zh-TW" dirty="0">
                <a:latin typeface=""/>
              </a:rPr>
              <a:t>                        </a:t>
            </a:r>
            <a:r>
              <a:rPr lang="en-US" altLang="zh-TW" dirty="0" err="1">
                <a:latin typeface=""/>
              </a:rPr>
              <a:t>gm.createQuestions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msg.game</a:t>
            </a:r>
            <a:r>
              <a:rPr lang="en-US" altLang="zh-TW" dirty="0">
                <a:latin typeface=""/>
              </a:rPr>
              <a:t>).then(</a:t>
            </a:r>
            <a:r>
              <a:rPr lang="en-US" altLang="zh-TW" dirty="0" err="1">
                <a:latin typeface=""/>
              </a:rPr>
              <a:t>notifyGetReady</a:t>
            </a:r>
            <a:r>
              <a:rPr lang="en-US" altLang="zh-TW" dirty="0">
                <a:latin typeface=""/>
              </a:rPr>
              <a:t>);</a:t>
            </a:r>
          </a:p>
          <a:p>
            <a:r>
              <a:rPr lang="zh-TW" altLang="en-US" dirty="0">
                <a:latin typeface=""/>
              </a:rPr>
              <a:t>                    </a:t>
            </a:r>
            <a:r>
              <a:rPr lang="en-US" altLang="zh-TW" dirty="0">
                <a:latin typeface=""/>
              </a:rPr>
              <a:t>}</a:t>
            </a:r>
          </a:p>
          <a:p>
            <a:r>
              <a:rPr lang="zh-TW" altLang="en-US" dirty="0">
                <a:latin typeface=""/>
              </a:rPr>
              <a:t>                </a:t>
            </a:r>
            <a:r>
              <a:rPr lang="en-US" altLang="zh-TW" dirty="0">
                <a:latin typeface="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7017830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wsConnect.js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10. </a:t>
            </a:r>
            <a:r>
              <a:rPr lang="zh-TW" altLang="en-US" dirty="0"/>
              <a:t>玩家回答完問題之後要做的事情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13735" y="2925911"/>
            <a:ext cx="780836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err="1">
                <a:latin typeface=""/>
              </a:rPr>
              <a:t>gm.solveQuestion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ws</a:t>
            </a:r>
            <a:r>
              <a:rPr lang="en-US" altLang="zh-TW" dirty="0">
                <a:latin typeface=""/>
              </a:rPr>
              <a:t>, </a:t>
            </a:r>
            <a:r>
              <a:rPr lang="en-US" altLang="zh-TW" dirty="0" err="1">
                <a:latin typeface=""/>
              </a:rPr>
              <a:t>msg.choose</a:t>
            </a:r>
            <a:r>
              <a:rPr lang="en-US" altLang="zh-TW" dirty="0">
                <a:latin typeface=""/>
              </a:rPr>
              <a:t>).then((data)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=&gt; {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if (data) {</a:t>
            </a:r>
          </a:p>
          <a:p>
            <a:r>
              <a:rPr lang="en-US" altLang="zh-TW" dirty="0">
                <a:latin typeface=""/>
              </a:rPr>
              <a:t>                    </a:t>
            </a:r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var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 g 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= </a:t>
            </a:r>
            <a:r>
              <a:rPr lang="en-US" altLang="zh-TW" b="1" dirty="0" err="1">
                <a:solidFill>
                  <a:srgbClr val="666666"/>
                </a:solidFill>
                <a:latin typeface=""/>
              </a:rPr>
              <a:t>gm.getGameByID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(</a:t>
            </a:r>
            <a:r>
              <a:rPr lang="en-US" altLang="zh-TW" b="1" dirty="0" err="1">
                <a:solidFill>
                  <a:srgbClr val="666666"/>
                </a:solidFill>
                <a:latin typeface=""/>
              </a:rPr>
              <a:t>ws.gameid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);</a:t>
            </a:r>
          </a:p>
          <a:p>
            <a:r>
              <a:rPr lang="en-US" altLang="zh-TW" dirty="0">
                <a:latin typeface=""/>
              </a:rPr>
              <a:t>                    </a:t>
            </a:r>
            <a:r>
              <a:rPr lang="en-US" altLang="zh-TW" dirty="0" err="1">
                <a:latin typeface=""/>
              </a:rPr>
              <a:t>setTimeout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sendResult</a:t>
            </a:r>
            <a:r>
              <a:rPr lang="en-US" altLang="zh-TW" dirty="0">
                <a:latin typeface=""/>
              </a:rPr>
              <a:t>,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1000, g,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g.nowquestion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);</a:t>
            </a:r>
          </a:p>
          <a:p>
            <a:r>
              <a:rPr lang="zh-TW" altLang="en-US" dirty="0">
                <a:latin typeface=""/>
              </a:rPr>
              <a:t>                </a:t>
            </a:r>
            <a:r>
              <a:rPr lang="en-US" altLang="zh-TW" dirty="0">
                <a:latin typeface=""/>
              </a:rPr>
              <a:t>}</a:t>
            </a:r>
          </a:p>
          <a:p>
            <a:r>
              <a:rPr lang="en-US" altLang="zh-TW" dirty="0">
                <a:latin typeface=""/>
              </a:rPr>
              <a:t>            }).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catch((e) 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=&gt; { });</a:t>
            </a:r>
          </a:p>
        </p:txBody>
      </p:sp>
    </p:spTree>
    <p:extLst>
      <p:ext uri="{BB962C8B-B14F-4D97-AF65-F5344CB8AC3E}">
        <p14:creationId xmlns:p14="http://schemas.microsoft.com/office/powerpoint/2010/main" val="679619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wsConnect.js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11. </a:t>
            </a:r>
            <a:r>
              <a:rPr lang="zh-TW" altLang="en-US" dirty="0"/>
              <a:t>先拿到所有答題的結果，再傳給兩個玩家</a:t>
            </a:r>
            <a:endParaRPr lang="en-US" altLang="zh-TW" dirty="0"/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 </a:t>
            </a:r>
            <a:r>
              <a:rPr lang="en-US" altLang="zh-TW" dirty="0"/>
              <a:t>12. </a:t>
            </a:r>
            <a:r>
              <a:rPr lang="zh-TW" altLang="en-US" dirty="0"/>
              <a:t>兩秒之後出下一題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71954" y="2700610"/>
            <a:ext cx="628093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var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 re 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= { type: </a:t>
            </a:r>
            <a:r>
              <a:rPr lang="en-US" altLang="zh-TW" b="1" dirty="0">
                <a:solidFill>
                  <a:srgbClr val="BA2121"/>
                </a:solidFill>
                <a:latin typeface=""/>
              </a:rPr>
              <a:t>"RESULT", data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b="1" dirty="0" err="1">
                <a:solidFill>
                  <a:srgbClr val="666666"/>
                </a:solidFill>
                <a:latin typeface=""/>
              </a:rPr>
              <a:t>gm.getResult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(game) };</a:t>
            </a:r>
          </a:p>
          <a:p>
            <a:r>
              <a:rPr lang="nn-NO" altLang="zh-TW" dirty="0">
                <a:latin typeface=""/>
              </a:rPr>
              <a:t>        </a:t>
            </a:r>
            <a:r>
              <a:rPr lang="nn-NO" altLang="zh-TW" b="1" dirty="0">
                <a:solidFill>
                  <a:srgbClr val="008000"/>
                </a:solidFill>
                <a:latin typeface=""/>
              </a:rPr>
              <a:t>for (var i </a:t>
            </a:r>
            <a:r>
              <a:rPr lang="nn-NO" altLang="zh-TW" b="1" dirty="0">
                <a:solidFill>
                  <a:srgbClr val="666666"/>
                </a:solidFill>
                <a:latin typeface=""/>
              </a:rPr>
              <a:t>= 0; i &lt; 2; i++) {</a:t>
            </a:r>
          </a:p>
          <a:p>
            <a:r>
              <a:rPr lang="en-US" altLang="zh-TW" dirty="0">
                <a:latin typeface=""/>
              </a:rPr>
              <a:t>            re.id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=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i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;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dirty="0" err="1">
                <a:latin typeface=""/>
              </a:rPr>
              <a:t>sendJson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game.players</a:t>
            </a:r>
            <a:r>
              <a:rPr lang="en-US" altLang="zh-TW" dirty="0">
                <a:latin typeface=""/>
              </a:rPr>
              <a:t>[</a:t>
            </a:r>
            <a:r>
              <a:rPr lang="en-US" altLang="zh-TW" dirty="0" err="1">
                <a:latin typeface=""/>
              </a:rPr>
              <a:t>i</a:t>
            </a:r>
            <a:r>
              <a:rPr lang="en-US" altLang="zh-TW" dirty="0">
                <a:latin typeface=""/>
              </a:rPr>
              <a:t>].</a:t>
            </a:r>
            <a:r>
              <a:rPr lang="en-US" altLang="zh-TW" dirty="0" err="1">
                <a:latin typeface=""/>
              </a:rPr>
              <a:t>ws</a:t>
            </a:r>
            <a:r>
              <a:rPr lang="en-US" altLang="zh-TW" dirty="0">
                <a:latin typeface=""/>
              </a:rPr>
              <a:t>, re);</a:t>
            </a:r>
          </a:p>
          <a:p>
            <a:r>
              <a:rPr lang="zh-TW" altLang="en-US" dirty="0">
                <a:latin typeface=""/>
              </a:rPr>
              <a:t>        </a:t>
            </a:r>
            <a:r>
              <a:rPr lang="en-US" altLang="zh-TW" dirty="0">
                <a:latin typeface=""/>
              </a:rPr>
              <a:t>}</a:t>
            </a:r>
          </a:p>
        </p:txBody>
      </p:sp>
      <p:sp>
        <p:nvSpPr>
          <p:cNvPr id="6" name="矩形 5"/>
          <p:cNvSpPr/>
          <p:nvPr/>
        </p:nvSpPr>
        <p:spPr>
          <a:xfrm>
            <a:off x="2071954" y="5260476"/>
            <a:ext cx="45490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err="1">
                <a:latin typeface=""/>
              </a:rPr>
              <a:t>setTimeout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sendQuestion</a:t>
            </a:r>
            <a:r>
              <a:rPr lang="en-US" altLang="zh-TW" dirty="0">
                <a:latin typeface=""/>
              </a:rPr>
              <a:t>,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2000, game.id);</a:t>
            </a:r>
          </a:p>
        </p:txBody>
      </p:sp>
    </p:spTree>
    <p:extLst>
      <p:ext uri="{BB962C8B-B14F-4D97-AF65-F5344CB8AC3E}">
        <p14:creationId xmlns:p14="http://schemas.microsoft.com/office/powerpoint/2010/main" val="41532817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wsConnect.js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/>
              <a:t> </a:t>
            </a:r>
            <a:r>
              <a:rPr lang="en-US" altLang="zh-TW" dirty="0"/>
              <a:t>13. </a:t>
            </a:r>
            <a:r>
              <a:rPr lang="zh-TW" altLang="en-US" dirty="0"/>
              <a:t>拿一個新的題目之後傳給玩家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113051" y="2573595"/>
            <a:ext cx="722615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var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 s 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= {</a:t>
            </a:r>
          </a:p>
          <a:p>
            <a:r>
              <a:rPr lang="en-US" altLang="zh-TW" dirty="0">
                <a:latin typeface=""/>
              </a:rPr>
              <a:t>                type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>
                <a:solidFill>
                  <a:srgbClr val="BA2121"/>
                </a:solidFill>
                <a:latin typeface=""/>
              </a:rPr>
              <a:t>"QUESTION",</a:t>
            </a:r>
          </a:p>
          <a:p>
            <a:r>
              <a:rPr lang="en-US" altLang="zh-TW" dirty="0">
                <a:latin typeface=""/>
              </a:rPr>
              <a:t>                time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data.que.time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,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dirty="0" err="1">
                <a:latin typeface=""/>
              </a:rPr>
              <a:t>que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data.que.description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,</a:t>
            </a:r>
          </a:p>
          <a:p>
            <a:r>
              <a:rPr lang="en-US" altLang="zh-TW" dirty="0">
                <a:latin typeface=""/>
              </a:rPr>
              <a:t>                </a:t>
            </a:r>
            <a:r>
              <a:rPr lang="en-US" altLang="zh-TW" dirty="0" err="1">
                <a:latin typeface=""/>
              </a:rPr>
              <a:t>ans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data.que.ans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,</a:t>
            </a:r>
          </a:p>
          <a:p>
            <a:r>
              <a:rPr lang="en-US" altLang="zh-TW" dirty="0">
                <a:latin typeface=""/>
              </a:rPr>
              <a:t>                id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: data.que.id</a:t>
            </a:r>
          </a:p>
          <a:p>
            <a:r>
              <a:rPr lang="zh-TW" altLang="en-US" dirty="0">
                <a:latin typeface=""/>
              </a:rPr>
              <a:t>            </a:t>
            </a:r>
            <a:r>
              <a:rPr lang="en-US" altLang="zh-TW" dirty="0">
                <a:latin typeface=""/>
              </a:rPr>
              <a:t>};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dirty="0" err="1">
                <a:latin typeface=""/>
              </a:rPr>
              <a:t>sendJson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data.d</a:t>
            </a:r>
            <a:r>
              <a:rPr lang="en-US" altLang="zh-TW" dirty="0">
                <a:latin typeface=""/>
              </a:rPr>
              <a:t>[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0], s);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dirty="0" err="1">
                <a:latin typeface=""/>
              </a:rPr>
              <a:t>sendJson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data.d</a:t>
            </a:r>
            <a:r>
              <a:rPr lang="en-US" altLang="zh-TW" dirty="0">
                <a:latin typeface=""/>
              </a:rPr>
              <a:t>[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1], s);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b="1" dirty="0" err="1">
                <a:solidFill>
                  <a:srgbClr val="008000"/>
                </a:solidFill>
                <a:latin typeface=""/>
              </a:rPr>
              <a:t>var</a:t>
            </a:r>
            <a:r>
              <a:rPr lang="en-US" altLang="zh-TW" b="1" dirty="0">
                <a:solidFill>
                  <a:srgbClr val="008000"/>
                </a:solidFill>
                <a:latin typeface=""/>
              </a:rPr>
              <a:t> g 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= </a:t>
            </a:r>
            <a:r>
              <a:rPr lang="en-US" altLang="zh-TW" b="1" dirty="0" err="1">
                <a:solidFill>
                  <a:srgbClr val="666666"/>
                </a:solidFill>
                <a:latin typeface=""/>
              </a:rPr>
              <a:t>gm.getGameByID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(</a:t>
            </a:r>
            <a:r>
              <a:rPr lang="en-US" altLang="zh-TW" b="1" dirty="0" err="1">
                <a:solidFill>
                  <a:srgbClr val="666666"/>
                </a:solidFill>
                <a:latin typeface=""/>
              </a:rPr>
              <a:t>gameid</a:t>
            </a:r>
            <a:r>
              <a:rPr lang="en-US" altLang="zh-TW" b="1" dirty="0">
                <a:solidFill>
                  <a:srgbClr val="666666"/>
                </a:solidFill>
                <a:latin typeface=""/>
              </a:rPr>
              <a:t>);</a:t>
            </a:r>
          </a:p>
          <a:p>
            <a:r>
              <a:rPr lang="en-US" altLang="zh-TW" dirty="0">
                <a:latin typeface=""/>
              </a:rPr>
              <a:t>            </a:t>
            </a:r>
            <a:r>
              <a:rPr lang="en-US" altLang="zh-TW" dirty="0" err="1">
                <a:latin typeface=""/>
              </a:rPr>
              <a:t>setTimeout</a:t>
            </a:r>
            <a:r>
              <a:rPr lang="en-US" altLang="zh-TW" dirty="0">
                <a:latin typeface=""/>
              </a:rPr>
              <a:t>(</a:t>
            </a:r>
            <a:r>
              <a:rPr lang="en-US" altLang="zh-TW" dirty="0" err="1">
                <a:latin typeface=""/>
              </a:rPr>
              <a:t>sendResult</a:t>
            </a:r>
            <a:r>
              <a:rPr lang="en-US" altLang="zh-TW" dirty="0">
                <a:latin typeface=""/>
              </a:rPr>
              <a:t>, </a:t>
            </a:r>
            <a:r>
              <a:rPr lang="en-US" altLang="zh-TW" dirty="0" err="1">
                <a:latin typeface=""/>
              </a:rPr>
              <a:t>s.time</a:t>
            </a:r>
            <a:r>
              <a:rPr lang="en-US" altLang="zh-TW" dirty="0">
                <a:latin typeface=""/>
              </a:rPr>
              <a:t> 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* 1000, g, </a:t>
            </a:r>
            <a:r>
              <a:rPr lang="en-US" altLang="zh-TW" dirty="0" err="1">
                <a:solidFill>
                  <a:srgbClr val="666666"/>
                </a:solidFill>
                <a:latin typeface=""/>
              </a:rPr>
              <a:t>g.nowquestion</a:t>
            </a:r>
            <a:r>
              <a:rPr lang="en-US" altLang="zh-TW" dirty="0">
                <a:solidFill>
                  <a:srgbClr val="666666"/>
                </a:solidFill>
                <a:latin typeface="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26034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實作時間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wsConnect.js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11049000" cy="2491218"/>
          </a:xfrm>
        </p:spPr>
        <p:txBody>
          <a:bodyPr>
            <a:norm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//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14.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題目都拿完時，用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getEndResul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()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回傳總分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38199" y="2690383"/>
            <a:ext cx="100653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var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game 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gm</a:t>
            </a:r>
            <a:r>
              <a:rPr lang="en-US" altLang="zh-TW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getGameByID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gameid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);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008000"/>
                </a:solidFill>
                <a:latin typeface="Courier New" panose="02070309020205020404" pitchFamily="49" charset="0"/>
              </a:rPr>
              <a:t>// </a:t>
            </a:r>
            <a:r>
              <a:rPr lang="zh-TW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取得遊戲設定 </a:t>
            </a:r>
            <a:endParaRPr lang="en-US" altLang="zh-TW" dirty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en-US" altLang="zh-TW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var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re 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type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808080"/>
                </a:solidFill>
                <a:latin typeface="Courier New" panose="02070309020205020404" pitchFamily="49" charset="0"/>
              </a:rPr>
              <a:t>"END"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data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: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gm</a:t>
            </a:r>
            <a:r>
              <a:rPr lang="en-US" altLang="zh-TW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getEndResult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game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)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};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008000"/>
                </a:solidFill>
                <a:latin typeface="Courier New" panose="02070309020205020404" pitchFamily="49" charset="0"/>
              </a:rPr>
              <a:t>// </a:t>
            </a:r>
            <a:r>
              <a:rPr lang="zh-TW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取得最終結果 </a:t>
            </a:r>
            <a:endParaRPr lang="en-US" altLang="zh-TW" dirty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en-US" altLang="zh-TW" b="1" dirty="0">
                <a:solidFill>
                  <a:srgbClr val="0000FF"/>
                </a:solidFill>
                <a:latin typeface="Courier New" panose="02070309020205020404" pitchFamily="49" charset="0"/>
              </a:rPr>
              <a:t>for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altLang="zh-TW" b="1" dirty="0" err="1">
                <a:solidFill>
                  <a:srgbClr val="0000FF"/>
                </a:solidFill>
                <a:latin typeface="Courier New" panose="02070309020205020404" pitchFamily="49" charset="0"/>
              </a:rPr>
              <a:t>var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8000"/>
                </a:solidFill>
                <a:latin typeface="Courier New" panose="02070309020205020404" pitchFamily="49" charset="0"/>
              </a:rPr>
              <a:t>0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;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&lt;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8000"/>
                </a:solidFill>
                <a:latin typeface="Courier New" panose="02070309020205020404" pitchFamily="49" charset="0"/>
              </a:rPr>
              <a:t>2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;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++)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{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008000"/>
                </a:solidFill>
                <a:latin typeface="Courier New" panose="02070309020205020404" pitchFamily="49" charset="0"/>
              </a:rPr>
              <a:t>// </a:t>
            </a:r>
            <a:r>
              <a:rPr lang="zh-TW" altLang="en-US" dirty="0">
                <a:solidFill>
                  <a:srgbClr val="008000"/>
                </a:solidFill>
                <a:latin typeface="Courier New" panose="02070309020205020404" pitchFamily="49" charset="0"/>
              </a:rPr>
              <a:t>發送結果給兩位玩家 </a:t>
            </a:r>
            <a:endParaRPr lang="en-US" altLang="zh-TW" dirty="0">
              <a:solidFill>
                <a:srgbClr val="008000"/>
              </a:solidFill>
              <a:latin typeface="Courier New" panose="02070309020205020404" pitchFamily="49" charset="0"/>
            </a:endParaRPr>
          </a:p>
          <a:p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	re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id 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=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;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	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sendJson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(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game</a:t>
            </a:r>
            <a:r>
              <a:rPr lang="en-US" altLang="zh-TW" b="1" dirty="0" err="1">
                <a:solidFill>
                  <a:srgbClr val="000080"/>
                </a:solidFill>
                <a:latin typeface="Courier New" panose="02070309020205020404" pitchFamily="49" charset="0"/>
              </a:rPr>
              <a:t>.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players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[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i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].</a:t>
            </a:r>
            <a:r>
              <a:rPr lang="en-US" altLang="zh-TW" dirty="0" err="1">
                <a:solidFill>
                  <a:srgbClr val="000000"/>
                </a:solidFill>
                <a:latin typeface="Courier New" panose="02070309020205020404" pitchFamily="49" charset="0"/>
              </a:rPr>
              <a:t>ws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,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re</a:t>
            </a:r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);</a:t>
            </a:r>
            <a:r>
              <a:rPr lang="en-US" altLang="zh-TW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</a:p>
          <a:p>
            <a:r>
              <a:rPr lang="en-US" altLang="zh-TW" b="1" dirty="0">
                <a:solidFill>
                  <a:srgbClr val="000080"/>
                </a:solidFill>
                <a:latin typeface="Courier New" panose="02070309020205020404" pitchFamily="49" charset="0"/>
              </a:rPr>
              <a:t>}</a:t>
            </a:r>
            <a:endParaRPr lang="en-US" altLang="zh-TW" dirty="0">
              <a:effectLst/>
            </a:endParaRPr>
          </a:p>
        </p:txBody>
      </p:sp>
      <p:sp>
        <p:nvSpPr>
          <p:cNvPr id="6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4890223"/>
            <a:ext cx="10661073" cy="16348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為甚麼我們要多傳欄位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給前端呢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因為結果的訊息中只會有 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facebook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id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和分數，當兩個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id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相同時，我們必須讓前端分清楚哪個分數是誰的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…</a:t>
            </a:r>
          </a:p>
          <a:p>
            <a:pPr marL="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76411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sz="6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額外內容</a:t>
            </a:r>
          </a:p>
        </p:txBody>
      </p:sp>
    </p:spTree>
    <p:extLst>
      <p:ext uri="{BB962C8B-B14F-4D97-AF65-F5344CB8AC3E}">
        <p14:creationId xmlns:p14="http://schemas.microsoft.com/office/powerpoint/2010/main" val="3563780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sz="6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頒獎</a:t>
            </a:r>
          </a:p>
        </p:txBody>
      </p:sp>
    </p:spTree>
    <p:extLst>
      <p:ext uri="{BB962C8B-B14F-4D97-AF65-F5344CB8AC3E}">
        <p14:creationId xmlns:p14="http://schemas.microsoft.com/office/powerpoint/2010/main" val="22038105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標題 1"/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sz="6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系列課程總結</a:t>
            </a:r>
          </a:p>
        </p:txBody>
      </p:sp>
    </p:spTree>
    <p:extLst>
      <p:ext uri="{BB962C8B-B14F-4D97-AF65-F5344CB8AC3E}">
        <p14:creationId xmlns:p14="http://schemas.microsoft.com/office/powerpoint/2010/main" val="31682138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系列課程總結</a:t>
            </a: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1239982" y="4882574"/>
            <a:ext cx="2473036" cy="10732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系列課程問卷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974" y="2055813"/>
            <a:ext cx="2799052" cy="2799052"/>
          </a:xfrm>
          <a:prstGeom prst="rect">
            <a:avLst/>
          </a:prstGeom>
        </p:spPr>
      </p:pic>
      <p:sp>
        <p:nvSpPr>
          <p:cNvPr id="11" name="內容版面配置區 12"/>
          <p:cNvSpPr>
            <a:spLocks noGrp="1"/>
          </p:cNvSpPr>
          <p:nvPr>
            <p:ph sz="half" idx="1"/>
          </p:nvPr>
        </p:nvSpPr>
        <p:spPr>
          <a:xfrm>
            <a:off x="4371111" y="2295491"/>
            <a:ext cx="5818908" cy="31236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謝謝大家避嫌棄的參與我們的課程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我們的系列課程到這裡結束囉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接著我們會補上教學文章，還有其他學習的管道在社團中！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謝謝你們的參與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15918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OUTLINE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9649691" cy="3699164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成果展示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分桌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部屬環境確定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Web Socket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介紹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實作時間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額外內容 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系列課程總結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4418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Microsoft JhengHei" charset="-120"/>
              </a:rPr>
              <a:t>成果展示</a:t>
            </a: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/>
          <a:srcRect l="6826" t="4316" r="9445" b="5208"/>
          <a:stretch/>
        </p:blipFill>
        <p:spPr>
          <a:xfrm>
            <a:off x="275770" y="1690688"/>
            <a:ext cx="6894287" cy="418851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/>
          <a:srcRect l="6494" t="3521" r="9618" b="5208"/>
          <a:stretch/>
        </p:blipFill>
        <p:spPr>
          <a:xfrm>
            <a:off x="2585357" y="1894394"/>
            <a:ext cx="6778171" cy="4146223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5"/>
          <a:srcRect l="6718" t="4117" r="9507" b="6001"/>
          <a:stretch/>
        </p:blipFill>
        <p:spPr>
          <a:xfrm>
            <a:off x="5318241" y="1936682"/>
            <a:ext cx="6873759" cy="4146223"/>
          </a:xfrm>
          <a:prstGeom prst="rect">
            <a:avLst/>
          </a:prstGeom>
        </p:spPr>
      </p:pic>
      <p:sp>
        <p:nvSpPr>
          <p:cNvPr id="4" name="文字方塊 3"/>
          <p:cNvSpPr txBox="1"/>
          <p:nvPr/>
        </p:nvSpPr>
        <p:spPr>
          <a:xfrm>
            <a:off x="3226197" y="6226813"/>
            <a:ext cx="4578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範例：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6"/>
              </a:rPr>
              <a:t>https://nodec4.azurewebsites.net/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形 7" descr="資訊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659069" y="6127915"/>
            <a:ext cx="567128" cy="56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252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8" name="標題 1"/>
          <p:cNvSpPr txBox="1">
            <a:spLocks/>
          </p:cNvSpPr>
          <p:nvPr/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TW" dirty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zh-TW" altLang="en-US" sz="6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分桌</a:t>
            </a:r>
          </a:p>
        </p:txBody>
      </p:sp>
    </p:spTree>
    <p:extLst>
      <p:ext uri="{BB962C8B-B14F-4D97-AF65-F5344CB8AC3E}">
        <p14:creationId xmlns:p14="http://schemas.microsoft.com/office/powerpoint/2010/main" val="4148941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部屬環境確定</a:t>
            </a: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200" y="1953492"/>
            <a:ext cx="10647218" cy="3699164"/>
          </a:xfrm>
        </p:spPr>
        <p:txBody>
          <a:bodyPr>
            <a:norm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下載檔案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下載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ZIP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或 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git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clone)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GitHub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進入專案資料夾，輸入 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git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install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下載必要的模組。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VS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Code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開啟資料夾，修改 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launch.json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中的環境設定，這部分可以複製之前的設定檔案。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啟動伺服器，進入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localhost:1337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，應該要看到開發人員見面上顯示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ws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] connected.</a:t>
            </a:r>
          </a:p>
        </p:txBody>
      </p:sp>
    </p:spTree>
    <p:extLst>
      <p:ext uri="{BB962C8B-B14F-4D97-AF65-F5344CB8AC3E}">
        <p14:creationId xmlns:p14="http://schemas.microsoft.com/office/powerpoint/2010/main" val="4214312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部屬環境確定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Azure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13" name="內容版面配置區 12"/>
          <p:cNvSpPr>
            <a:spLocks noGrp="1"/>
          </p:cNvSpPr>
          <p:nvPr>
            <p:ph sz="half" idx="1"/>
          </p:nvPr>
        </p:nvSpPr>
        <p:spPr>
          <a:xfrm>
            <a:off x="838199" y="1953492"/>
            <a:ext cx="10965873" cy="3699164"/>
          </a:xfrm>
        </p:spPr>
        <p:txBody>
          <a:bodyPr>
            <a:norm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建立一個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Web Service App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前往</a:t>
            </a:r>
            <a:r>
              <a:rPr lang="zh-TW" altLang="en-US" sz="24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應用程式設定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，設定好環境變數。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個，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appID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appKEY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sessionKEY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和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redirect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。並開啟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Web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通訊端。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設定部屬認證。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在部屬選項中，設定部屬來源為</a:t>
            </a:r>
            <a:r>
              <a:rPr lang="zh-TW" altLang="en-US" sz="24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本機 </a:t>
            </a:r>
            <a:r>
              <a:rPr lang="en-US" altLang="zh-TW" sz="24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GIT</a:t>
            </a:r>
            <a:r>
              <a:rPr lang="zh-TW" altLang="en-US" sz="24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儲存機制</a:t>
            </a:r>
            <a:endParaRPr lang="en-US" altLang="zh-TW" sz="2400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打開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VS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code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的終端機，輸入 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git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remote add azure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[URL]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輸入 </a:t>
            </a: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git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push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azure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前往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Azure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上的網址查看。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0808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部屬環境確定 </a:t>
            </a:r>
            <a:r>
              <a:rPr kumimoji="1"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Azure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xfrm>
            <a:off x="6954983" y="2065026"/>
            <a:ext cx="5029199" cy="312173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TW" altLang="en-US" sz="2400" dirty="0">
                <a:solidFill>
                  <a:schemeClr val="accent6">
                    <a:lumMod val="7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設定成功後，應該會有黑色畫面和連線成功訊息</a:t>
            </a:r>
            <a:endParaRPr lang="en-US" altLang="zh-TW" sz="2400" dirty="0">
              <a:solidFill>
                <a:schemeClr val="accent6">
                  <a:lumMod val="7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您也可以在終端機輸入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>
              <a:buNone/>
            </a:pPr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git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branch --set-upstream-to azure/master</a:t>
            </a:r>
            <a:b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方便日後更新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Azure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上的檔案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90688"/>
            <a:ext cx="6684818" cy="430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8619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標題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WebSocket</a:t>
            </a:r>
            <a:r>
              <a:rPr lang="en-US" altLang="zh-TW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 protocol </a:t>
            </a:r>
            <a:r>
              <a:rPr lang="zh-TW" altLang="en-US" dirty="0">
                <a:solidFill>
                  <a:schemeClr val="bg1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是什麼？</a:t>
            </a:r>
            <a:endParaRPr kumimoji="1" lang="zh-TW" altLang="en-US" dirty="0">
              <a:solidFill>
                <a:schemeClr val="bg1"/>
              </a:solidFill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5" name="內容版面配置區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06950"/>
          </a:xfrm>
        </p:spPr>
        <p:txBody>
          <a:bodyPr>
            <a:normAutofit/>
          </a:bodyPr>
          <a:lstStyle/>
          <a:p>
            <a:r>
              <a:rPr lang="zh-TW" altLang="en-US" b="1" dirty="0">
                <a:latin typeface="Microsoft JhengHei" charset="-120"/>
                <a:ea typeface="Microsoft JhengHei" charset="-120"/>
                <a:cs typeface="Microsoft JhengHei" charset="-120"/>
              </a:rPr>
              <a:t>一般的 </a:t>
            </a:r>
            <a:r>
              <a:rPr lang="en-US" altLang="zh-TW" b="1" dirty="0">
                <a:latin typeface="Microsoft JhengHei" charset="-120"/>
                <a:ea typeface="Microsoft JhengHei" charset="-120"/>
                <a:cs typeface="Microsoft JhengHei" charset="-120"/>
              </a:rPr>
              <a:t>HTTP</a:t>
            </a:r>
            <a:r>
              <a:rPr lang="zh-TW" altLang="en-US" b="1" dirty="0">
                <a:latin typeface="Microsoft JhengHei" charset="-120"/>
                <a:ea typeface="Microsoft JhengHei" charset="-120"/>
                <a:cs typeface="Microsoft JhengHei" charset="-120"/>
              </a:rPr>
              <a:t> </a:t>
            </a:r>
            <a:r>
              <a:rPr lang="en-US" altLang="zh-TW" b="1" dirty="0">
                <a:latin typeface="Microsoft JhengHei" charset="-120"/>
                <a:ea typeface="Microsoft JhengHei" charset="-120"/>
                <a:cs typeface="Microsoft JhengHei" charset="-120"/>
              </a:rPr>
              <a:t>protocol</a:t>
            </a:r>
            <a:r>
              <a:rPr lang="zh-TW" altLang="en-US" b="1" dirty="0">
                <a:latin typeface="Microsoft JhengHei" charset="-120"/>
                <a:ea typeface="Microsoft JhengHei" charset="-120"/>
                <a:cs typeface="Microsoft JhengHei" charset="-120"/>
              </a:rPr>
              <a:t>：</a:t>
            </a:r>
            <a:endParaRPr lang="en-US" altLang="zh-TW" b="1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非持久化、單向的，在建立連接後只允許</a:t>
            </a:r>
            <a:r>
              <a:rPr lang="zh-TW" altLang="en-US" dirty="0">
                <a:solidFill>
                  <a:schemeClr val="accent2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客戶端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向</a:t>
            </a:r>
            <a:r>
              <a:rPr lang="zh-TW" altLang="en-US" dirty="0">
                <a:solidFill>
                  <a:schemeClr val="accent2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伺服器端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發出請求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(Request)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後，才能返回相應的數據。</a:t>
            </a:r>
            <a:endParaRPr lang="en-US" altLang="zh-TW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要即時通訊時，用 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Polling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 的方法，也就是在特定的時間間隔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(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如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1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秒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)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，由</a:t>
            </a:r>
            <a:r>
              <a:rPr lang="zh-TW" altLang="en-US" dirty="0">
                <a:solidFill>
                  <a:schemeClr val="accent2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客戶端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向</a:t>
            </a:r>
            <a:r>
              <a:rPr lang="zh-TW" altLang="en-US" dirty="0">
                <a:solidFill>
                  <a:schemeClr val="accent2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伺服器端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發出 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Request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，然後將數據反覆傳送。</a:t>
            </a:r>
            <a:endParaRPr kumimoji="1" lang="zh-TW" altLang="en-US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6" name="內容版面配置區 5"/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792889"/>
          </a:xfrm>
        </p:spPr>
        <p:txBody>
          <a:bodyPr>
            <a:normAutofit/>
          </a:bodyPr>
          <a:lstStyle/>
          <a:p>
            <a:r>
              <a:rPr lang="en-US" altLang="zh-TW" b="1" dirty="0" err="1">
                <a:latin typeface="Microsoft JhengHei" charset="-120"/>
                <a:ea typeface="Microsoft JhengHei" charset="-120"/>
                <a:cs typeface="Microsoft JhengHei" charset="-120"/>
              </a:rPr>
              <a:t>WebSocket</a:t>
            </a:r>
            <a:r>
              <a:rPr lang="zh-TW" altLang="en-US" b="1" dirty="0">
                <a:latin typeface="Microsoft JhengHei" charset="-120"/>
                <a:ea typeface="Microsoft JhengHei" charset="-120"/>
                <a:cs typeface="Microsoft JhengHei" charset="-120"/>
              </a:rPr>
              <a:t>：</a:t>
            </a:r>
            <a:endParaRPr lang="en-US" altLang="zh-TW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可用在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 HTML5 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的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 protocol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，常作為</a:t>
            </a:r>
            <a:r>
              <a:rPr lang="zh-TW" altLang="en-US" dirty="0">
                <a:solidFill>
                  <a:schemeClr val="accent2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即時通訊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的工具。</a:t>
            </a:r>
            <a:endParaRPr lang="en-US" altLang="zh-TW" dirty="0">
              <a:latin typeface="Microsoft JhengHei" charset="-120"/>
              <a:ea typeface="Microsoft JhengHei" charset="-120"/>
              <a:cs typeface="Microsoft JhengHei" charset="-120"/>
            </a:endParaRPr>
          </a:p>
          <a:p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它實現了</a:t>
            </a:r>
            <a:r>
              <a:rPr lang="zh-TW" altLang="en-US" dirty="0">
                <a:solidFill>
                  <a:schemeClr val="accent2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客戶端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向</a:t>
            </a:r>
            <a:r>
              <a:rPr lang="zh-TW" altLang="en-US" dirty="0">
                <a:solidFill>
                  <a:schemeClr val="accent2"/>
                </a:solidFill>
                <a:latin typeface="Microsoft JhengHei" charset="-120"/>
                <a:ea typeface="Microsoft JhengHei" charset="-120"/>
                <a:cs typeface="Microsoft JhengHei" charset="-120"/>
              </a:rPr>
              <a:t>伺服器端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全雙工通信</a:t>
            </a:r>
            <a:r>
              <a:rPr lang="en-US" altLang="zh-TW" dirty="0">
                <a:latin typeface="Microsoft JhengHei" charset="-120"/>
                <a:ea typeface="Microsoft JhengHei" charset="-120"/>
                <a:cs typeface="Microsoft JhengHei" charset="-120"/>
              </a:rPr>
              <a:t>(full-duplex)</a:t>
            </a:r>
            <a:r>
              <a:rPr lang="zh-TW" altLang="en-US" dirty="0">
                <a:latin typeface="Microsoft JhengHei" charset="-120"/>
                <a:ea typeface="Microsoft JhengHei" charset="-120"/>
                <a:cs typeface="Microsoft JhengHei" charset="-120"/>
              </a:rPr>
              <a:t>。</a:t>
            </a:r>
            <a:endParaRPr lang="en-US" altLang="zh-TW" dirty="0">
              <a:latin typeface="Microsoft JhengHei" charset="-120"/>
              <a:ea typeface="Microsoft JhengHei" charset="-120"/>
              <a:cs typeface="Microsoft JhengHei" charset="-120"/>
            </a:endParaRPr>
          </a:p>
        </p:txBody>
      </p:sp>
      <p:sp>
        <p:nvSpPr>
          <p:cNvPr id="7" name="橢圓 6"/>
          <p:cNvSpPr/>
          <p:nvPr/>
        </p:nvSpPr>
        <p:spPr>
          <a:xfrm>
            <a:off x="5954754" y="5001573"/>
            <a:ext cx="1459043" cy="801974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>
                <a:solidFill>
                  <a:schemeClr val="tx1"/>
                </a:solidFill>
              </a:rPr>
              <a:t>Client</a:t>
            </a:r>
            <a:endParaRPr kumimoji="1" lang="zh-TW" altLang="en-US" sz="2800" dirty="0">
              <a:solidFill>
                <a:schemeClr val="tx1"/>
              </a:solidFill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10606702" y="4906505"/>
            <a:ext cx="1291830" cy="97526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>
                <a:solidFill>
                  <a:schemeClr val="tx1"/>
                </a:solidFill>
              </a:rPr>
              <a:t>Server</a:t>
            </a:r>
            <a:endParaRPr kumimoji="1" lang="zh-TW" altLang="en-US" sz="2800" dirty="0">
              <a:solidFill>
                <a:schemeClr val="tx1"/>
              </a:solidFill>
            </a:endParaRPr>
          </a:p>
        </p:txBody>
      </p:sp>
      <p:sp>
        <p:nvSpPr>
          <p:cNvPr id="9" name="向右箭號 8"/>
          <p:cNvSpPr/>
          <p:nvPr/>
        </p:nvSpPr>
        <p:spPr>
          <a:xfrm>
            <a:off x="7548708" y="5208431"/>
            <a:ext cx="3021231" cy="388257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7811223" y="4571563"/>
            <a:ext cx="249299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2000" dirty="0">
                <a:latin typeface="Microsoft JhengHei" charset="-120"/>
                <a:ea typeface="Microsoft JhengHei" charset="-120"/>
                <a:cs typeface="Microsoft JhengHei" charset="-120"/>
              </a:rPr>
              <a:t>HTTP request</a:t>
            </a:r>
          </a:p>
          <a:p>
            <a:pPr algn="ctr"/>
            <a:r>
              <a:rPr lang="zh-TW" altLang="en-US" sz="2000" dirty="0">
                <a:latin typeface="Microsoft JhengHei" charset="-120"/>
                <a:ea typeface="Microsoft JhengHei" charset="-120"/>
                <a:cs typeface="Microsoft JhengHei" charset="-120"/>
              </a:rPr>
              <a:t>包含所要傳送的資料</a:t>
            </a:r>
            <a:endParaRPr lang="zh-TW" altLang="en-US" sz="2000" dirty="0"/>
          </a:p>
        </p:txBody>
      </p:sp>
      <p:cxnSp>
        <p:nvCxnSpPr>
          <p:cNvPr id="3" name="直線接點 2"/>
          <p:cNvCxnSpPr/>
          <p:nvPr/>
        </p:nvCxnSpPr>
        <p:spPr>
          <a:xfrm>
            <a:off x="6096000" y="4149725"/>
            <a:ext cx="5945579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556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5C0D236B79AB8C44AADE043F6FAF34FC" ma:contentTypeVersion="0" ma:contentTypeDescription="建立新的文件。" ma:contentTypeScope="" ma:versionID="ce7b219c1febd5857c7d44bc90edce72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50eb3d329de06cf39426703e8213a98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08C71E1-9716-4051-93AB-1E1AB9DD97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160DB7A-8641-41FD-957B-775567BABFE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FC0201-A9ED-4124-9B2F-916D7BEF84B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1531</TotalTime>
  <Words>1783</Words>
  <Application>Microsoft Office PowerPoint</Application>
  <PresentationFormat>寬螢幕</PresentationFormat>
  <Paragraphs>255</Paragraphs>
  <Slides>28</Slides>
  <Notes>25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6" baseType="lpstr">
      <vt:lpstr>微軟正黑體</vt:lpstr>
      <vt:lpstr>微軟正黑體</vt:lpstr>
      <vt:lpstr>新細明體</vt:lpstr>
      <vt:lpstr>Arial</vt:lpstr>
      <vt:lpstr>Calibri</vt:lpstr>
      <vt:lpstr>Calibri Light</vt:lpstr>
      <vt:lpstr>Courier New</vt:lpstr>
      <vt:lpstr>Office 佈景主題</vt:lpstr>
      <vt:lpstr>4/29 小遊戲</vt:lpstr>
      <vt:lpstr>Who are we ?</vt:lpstr>
      <vt:lpstr>OUTLINE</vt:lpstr>
      <vt:lpstr>成果展示</vt:lpstr>
      <vt:lpstr>PowerPoint 簡報</vt:lpstr>
      <vt:lpstr>部屬環境確定</vt:lpstr>
      <vt:lpstr>部屬環境確定 Azure</vt:lpstr>
      <vt:lpstr>部屬環境確定 Azure</vt:lpstr>
      <vt:lpstr>WebSocket protocol 是什麼？</vt:lpstr>
      <vt:lpstr>建立 WebSocket 連結</vt:lpstr>
      <vt:lpstr>實作時間</vt:lpstr>
      <vt:lpstr>實作時間</vt:lpstr>
      <vt:lpstr>實作時間 app.js</vt:lpstr>
      <vt:lpstr>實作時間 Match_web.js</vt:lpstr>
      <vt:lpstr>實作時間 Match_web.js</vt:lpstr>
      <vt:lpstr>實作時間 wsConnect.js</vt:lpstr>
      <vt:lpstr>實作時間 wsConnect.js</vt:lpstr>
      <vt:lpstr>實作時間 Match_web.js</vt:lpstr>
      <vt:lpstr>實作時間</vt:lpstr>
      <vt:lpstr>實作時間 wsConnect.js</vt:lpstr>
      <vt:lpstr>實作時間 wsConnect.js</vt:lpstr>
      <vt:lpstr>實作時間 wsConnect.js</vt:lpstr>
      <vt:lpstr>實作時間 wsConnect.js</vt:lpstr>
      <vt:lpstr>實作時間 wsConnect.js</vt:lpstr>
      <vt:lpstr>PowerPoint 簡報</vt:lpstr>
      <vt:lpstr>PowerPoint 簡報</vt:lpstr>
      <vt:lpstr>PowerPoint 簡報</vt:lpstr>
      <vt:lpstr>系列課程總結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Ｈ2技術推廣</dc:title>
  <dc:creator>Wei Cheng</dc:creator>
  <cp:lastModifiedBy>蔡臻平</cp:lastModifiedBy>
  <cp:revision>61</cp:revision>
  <dcterms:created xsi:type="dcterms:W3CDTF">2017-01-22T07:11:16Z</dcterms:created>
  <dcterms:modified xsi:type="dcterms:W3CDTF">2017-04-28T16:58:26Z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0x0101005C0D236B79AB8C44AADE043F6FAF34FC</vt:lpwstr>
  </property>
</Properties>
</file>

<file path=docProps/thumbnail.jpeg>
</file>